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9" r:id="rId2"/>
    <p:sldId id="260" r:id="rId3"/>
    <p:sldId id="261" r:id="rId4"/>
    <p:sldId id="262" r:id="rId5"/>
    <p:sldId id="256" r:id="rId6"/>
    <p:sldId id="269" r:id="rId7"/>
    <p:sldId id="264" r:id="rId8"/>
    <p:sldId id="268" r:id="rId9"/>
    <p:sldId id="265" r:id="rId10"/>
    <p:sldId id="267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-1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3245-0842-490C-B9D3-FDBE282DAA8F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D186-17D1-4D72-90A8-3098221E1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39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3245-0842-490C-B9D3-FDBE282DAA8F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D186-17D1-4D72-90A8-3098221E1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130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3245-0842-490C-B9D3-FDBE282DAA8F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D186-17D1-4D72-90A8-3098221E1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346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3245-0842-490C-B9D3-FDBE282DAA8F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D186-17D1-4D72-90A8-3098221E1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944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3245-0842-490C-B9D3-FDBE282DAA8F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D186-17D1-4D72-90A8-3098221E1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626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3245-0842-490C-B9D3-FDBE282DAA8F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D186-17D1-4D72-90A8-3098221E1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949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3245-0842-490C-B9D3-FDBE282DAA8F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D186-17D1-4D72-90A8-3098221E1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892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3245-0842-490C-B9D3-FDBE282DAA8F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D186-17D1-4D72-90A8-3098221E1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347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3245-0842-490C-B9D3-FDBE282DAA8F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D186-17D1-4D72-90A8-3098221E1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85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3245-0842-490C-B9D3-FDBE282DAA8F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D186-17D1-4D72-90A8-3098221E1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300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3245-0842-490C-B9D3-FDBE282DAA8F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D186-17D1-4D72-90A8-3098221E1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78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53245-0842-490C-B9D3-FDBE282DAA8F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5D186-17D1-4D72-90A8-3098221E1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86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76" y="2764221"/>
            <a:ext cx="4115212" cy="40937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923" y="4734964"/>
            <a:ext cx="49471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Propisi" panose="02000508030000020003" pitchFamily="2" charset="0"/>
              </a:rPr>
              <a:t>МБОУ  «</a:t>
            </a:r>
            <a:r>
              <a:rPr lang="ru-RU" sz="3200" b="1" dirty="0" err="1" smtClean="0">
                <a:latin typeface="Propisi" panose="02000508030000020003" pitchFamily="2" charset="0"/>
              </a:rPr>
              <a:t>Усть-Калманская</a:t>
            </a:r>
            <a:r>
              <a:rPr lang="ru-RU" sz="3200" b="1" dirty="0" smtClean="0">
                <a:latin typeface="Propisi" panose="02000508030000020003" pitchFamily="2" charset="0"/>
              </a:rPr>
              <a:t> СОШ» </a:t>
            </a:r>
          </a:p>
          <a:p>
            <a:pPr algn="ctr"/>
            <a:r>
              <a:rPr lang="ru-RU" sz="3200" b="1" dirty="0" smtClean="0">
                <a:latin typeface="Propisi" panose="02000508030000020003" pitchFamily="2" charset="0"/>
              </a:rPr>
              <a:t>Детский сад «Елочка» (филиал №2)</a:t>
            </a:r>
            <a:endParaRPr lang="ru-RU" sz="3200" b="1" dirty="0">
              <a:latin typeface="Propisi" panose="02000508030000020003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06649" y="3162895"/>
            <a:ext cx="2685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Propisi" panose="02000508030000020003" pitchFamily="2" charset="0"/>
              </a:rPr>
              <a:t>2022-2023 уч. год</a:t>
            </a:r>
            <a:endParaRPr lang="ru-RU" sz="3200" dirty="0">
              <a:latin typeface="Propisi" panose="02000508030000020003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09602" y="1306972"/>
            <a:ext cx="10426263" cy="40401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9600" b="1" dirty="0">
                <a:solidFill>
                  <a:srgbClr val="FF0000"/>
                </a:solidFill>
                <a:latin typeface="Propisi" panose="02000508030000020003" pitchFamily="2" charset="0"/>
              </a:rPr>
              <a:t>И</a:t>
            </a:r>
            <a:r>
              <a:rPr lang="ru-RU" sz="9600" b="1" dirty="0" smtClean="0">
                <a:solidFill>
                  <a:srgbClr val="FF0000"/>
                </a:solidFill>
                <a:latin typeface="Propisi" panose="02000508030000020003" pitchFamily="2" charset="0"/>
              </a:rPr>
              <a:t>граем в экономику </a:t>
            </a:r>
            <a:br>
              <a:rPr lang="ru-RU" sz="9600" b="1" dirty="0" smtClean="0">
                <a:solidFill>
                  <a:srgbClr val="FF0000"/>
                </a:solidFill>
                <a:latin typeface="Propisi" panose="02000508030000020003" pitchFamily="2" charset="0"/>
              </a:rPr>
            </a:br>
            <a:r>
              <a:rPr lang="ru-RU" sz="9600" b="1" dirty="0" smtClean="0">
                <a:solidFill>
                  <a:srgbClr val="FF0000"/>
                </a:solidFill>
                <a:latin typeface="Propisi" panose="02000508030000020003" pitchFamily="2" charset="0"/>
              </a:rPr>
              <a:t>со школьниками </a:t>
            </a:r>
            <a:br>
              <a:rPr lang="ru-RU" sz="9600" b="1" dirty="0" smtClean="0">
                <a:solidFill>
                  <a:srgbClr val="FF0000"/>
                </a:solidFill>
                <a:latin typeface="Propisi" panose="02000508030000020003" pitchFamily="2" charset="0"/>
              </a:rPr>
            </a:br>
            <a:r>
              <a:rPr lang="ru-RU" sz="9600" b="1" dirty="0" smtClean="0">
                <a:solidFill>
                  <a:srgbClr val="FF0000"/>
                </a:solidFill>
                <a:latin typeface="Propisi" panose="02000508030000020003" pitchFamily="2" charset="0"/>
              </a:rPr>
              <a:t>для дошкольников</a:t>
            </a:r>
            <a:r>
              <a:rPr lang="ru-RU" dirty="0" smtClean="0">
                <a:latin typeface="Propisi" panose="02000508030000020003" pitchFamily="2" charset="0"/>
              </a:rPr>
              <a:t/>
            </a:r>
            <a:br>
              <a:rPr lang="ru-RU" dirty="0" smtClean="0">
                <a:latin typeface="Propisi" panose="02000508030000020003" pitchFamily="2" charset="0"/>
              </a:rPr>
            </a:br>
            <a:endParaRPr lang="ru-RU" dirty="0">
              <a:latin typeface="Propisi" panose="02000508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84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76" y="2764221"/>
            <a:ext cx="4115212" cy="409377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20111" y="248032"/>
            <a:ext cx="10870324" cy="13255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600" b="1" smtClean="0">
                <a:solidFill>
                  <a:srgbClr val="FF0000"/>
                </a:solidFill>
                <a:latin typeface="Propisi" panose="02000508030000020003" pitchFamily="2" charset="0"/>
              </a:rPr>
              <a:t>Семейный бюджет. Доходы и расходы. </a:t>
            </a:r>
            <a:endParaRPr lang="ru-RU" sz="6600" b="1" dirty="0">
              <a:solidFill>
                <a:srgbClr val="FF0000"/>
              </a:solidFill>
              <a:latin typeface="Propisi" panose="02000508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223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193" y="154918"/>
            <a:ext cx="11364310" cy="103275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6000" b="1" dirty="0" smtClean="0">
                <a:solidFill>
                  <a:srgbClr val="FF0000"/>
                </a:solidFill>
                <a:latin typeface="Propisi" panose="02000508030000020003" pitchFamily="2" charset="0"/>
                <a:ea typeface="Times New Roman"/>
              </a:rPr>
              <a:t>По ступенькам финансовой грамотности</a:t>
            </a:r>
            <a:endParaRPr lang="ru-RU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76" y="2764221"/>
            <a:ext cx="4115212" cy="409377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721" y="1749425"/>
            <a:ext cx="7742648" cy="274637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0" algn="ctr">
              <a:spcAft>
                <a:spcPts val="0"/>
              </a:spcAft>
              <a:buNone/>
            </a:pPr>
            <a:r>
              <a:rPr lang="ru-RU" sz="3600" b="1" u="sng" dirty="0">
                <a:solidFill>
                  <a:srgbClr val="000000"/>
                </a:solidFill>
                <a:latin typeface="Propisi" panose="02000508030000020003" pitchFamily="2" charset="0"/>
                <a:ea typeface="Times New Roman"/>
              </a:rPr>
              <a:t>Цель</a:t>
            </a:r>
            <a:r>
              <a:rPr lang="ru-RU" sz="3600" b="1" dirty="0">
                <a:solidFill>
                  <a:srgbClr val="000000"/>
                </a:solidFill>
                <a:latin typeface="Propisi" panose="02000508030000020003" pitchFamily="2" charset="0"/>
                <a:ea typeface="Times New Roman"/>
              </a:rPr>
              <a:t>: формирование навыков и умений рационального использования доступных материальных ценностей; развитие экономического мышления, интереса к материально-предметному </a:t>
            </a:r>
            <a:r>
              <a:rPr lang="ru-RU" sz="3600" b="1" dirty="0" smtClean="0">
                <a:solidFill>
                  <a:srgbClr val="000000"/>
                </a:solidFill>
                <a:latin typeface="Propisi" panose="02000508030000020003" pitchFamily="2" charset="0"/>
                <a:ea typeface="Times New Roman"/>
              </a:rPr>
              <a:t>окружению.</a:t>
            </a:r>
            <a:endParaRPr lang="ru-RU" sz="3600" b="1" dirty="0" smtClean="0">
              <a:latin typeface="Propisi" panose="02000508030000020003" pitchFamily="2" charset="0"/>
            </a:endParaRP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243235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76" y="2764221"/>
            <a:ext cx="4115212" cy="40937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18583" y="261520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effectLst/>
                <a:latin typeface="Propisi" panose="02000508030000020003" pitchFamily="2" charset="0"/>
              </a:rPr>
              <a:t>Финансовое просвещение и </a:t>
            </a:r>
            <a:r>
              <a:rPr lang="ru-RU" sz="8000" b="1" dirty="0" smtClean="0">
                <a:solidFill>
                  <a:srgbClr val="FF0000"/>
                </a:solidFill>
                <a:effectLst/>
                <a:latin typeface="Propisi" panose="02000508030000020003" pitchFamily="2" charset="0"/>
              </a:rPr>
              <a:t/>
            </a:r>
            <a:br>
              <a:rPr lang="ru-RU" sz="8000" b="1" dirty="0" smtClean="0">
                <a:solidFill>
                  <a:srgbClr val="FF0000"/>
                </a:solidFill>
                <a:effectLst/>
                <a:latin typeface="Propisi" panose="02000508030000020003" pitchFamily="2" charset="0"/>
              </a:rPr>
            </a:br>
            <a:r>
              <a:rPr lang="ru-RU" sz="8000" b="1" dirty="0" smtClean="0">
                <a:solidFill>
                  <a:srgbClr val="FF0000"/>
                </a:solidFill>
                <a:effectLst/>
                <a:latin typeface="Propisi" panose="02000508030000020003" pitchFamily="2" charset="0"/>
              </a:rPr>
              <a:t>экономическое </a:t>
            </a:r>
            <a:r>
              <a:rPr lang="ru-RU" sz="8000" b="1" dirty="0" smtClean="0">
                <a:solidFill>
                  <a:srgbClr val="FF0000"/>
                </a:solidFill>
                <a:effectLst/>
                <a:latin typeface="Propisi" panose="02000508030000020003" pitchFamily="2" charset="0"/>
              </a:rPr>
              <a:t>воспитание – </a:t>
            </a:r>
            <a:r>
              <a:rPr lang="ru-RU" sz="8000" b="1" dirty="0" smtClean="0">
                <a:solidFill>
                  <a:srgbClr val="FF0000"/>
                </a:solidFill>
                <a:effectLst/>
                <a:latin typeface="Propisi" panose="02000508030000020003" pitchFamily="2" charset="0"/>
              </a:rPr>
              <a:t/>
            </a:r>
            <a:br>
              <a:rPr lang="ru-RU" sz="8000" b="1" dirty="0" smtClean="0">
                <a:solidFill>
                  <a:srgbClr val="FF0000"/>
                </a:solidFill>
                <a:effectLst/>
                <a:latin typeface="Propisi" panose="02000508030000020003" pitchFamily="2" charset="0"/>
              </a:rPr>
            </a:br>
            <a:r>
              <a:rPr lang="ru-RU" sz="8000" b="1" dirty="0" smtClean="0">
                <a:effectLst/>
                <a:latin typeface="Propisi" panose="02000508030000020003" pitchFamily="2" charset="0"/>
              </a:rPr>
              <a:t>сравнительно</a:t>
            </a:r>
            <a:r>
              <a:rPr lang="ru-RU" sz="8000" b="1" dirty="0" smtClean="0">
                <a:effectLst/>
                <a:latin typeface="Propisi" panose="02000508030000020003" pitchFamily="2" charset="0"/>
              </a:rPr>
              <a:t/>
            </a:r>
            <a:br>
              <a:rPr lang="ru-RU" sz="8000" b="1" dirty="0" smtClean="0">
                <a:effectLst/>
                <a:latin typeface="Propisi" panose="02000508030000020003" pitchFamily="2" charset="0"/>
              </a:rPr>
            </a:br>
            <a:r>
              <a:rPr lang="ru-RU" sz="8000" b="1" dirty="0" smtClean="0">
                <a:effectLst/>
                <a:latin typeface="Propisi" panose="02000508030000020003" pitchFamily="2" charset="0"/>
              </a:rPr>
              <a:t> новое направление </a:t>
            </a:r>
            <a:br>
              <a:rPr lang="ru-RU" sz="8000" b="1" dirty="0" smtClean="0">
                <a:effectLst/>
                <a:latin typeface="Propisi" panose="02000508030000020003" pitchFamily="2" charset="0"/>
              </a:rPr>
            </a:br>
            <a:r>
              <a:rPr lang="ru-RU" sz="8000" b="1" dirty="0" smtClean="0">
                <a:effectLst/>
                <a:latin typeface="Propisi" panose="02000508030000020003" pitchFamily="2" charset="0"/>
              </a:rPr>
              <a:t>в педагогике.</a:t>
            </a:r>
            <a:br>
              <a:rPr lang="ru-RU" sz="8000" b="1" dirty="0" smtClean="0">
                <a:effectLst/>
                <a:latin typeface="Propisi" panose="02000508030000020003" pitchFamily="2" charset="0"/>
              </a:rPr>
            </a:br>
            <a:endParaRPr lang="ru-RU" sz="8000" b="1" dirty="0">
              <a:latin typeface="Propisi" panose="02000508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477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690" y="273269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  <a:effectLst/>
                <a:latin typeface="Propisi" panose="02000508030000020003" pitchFamily="2" charset="0"/>
              </a:rPr>
              <a:t>Цель проекта </a:t>
            </a:r>
            <a:endParaRPr lang="ru-RU" sz="9600" b="1" dirty="0">
              <a:solidFill>
                <a:srgbClr val="FF0000"/>
              </a:solidFill>
              <a:latin typeface="Propisi" panose="02000508030000020003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76" y="2764221"/>
            <a:ext cx="4115212" cy="409377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347" y="1871286"/>
            <a:ext cx="6592957" cy="329980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/>
                <a:latin typeface="Propisi" panose="02000508030000020003" pitchFamily="2" charset="0"/>
              </a:rPr>
              <a:t>Максимально </a:t>
            </a:r>
            <a:r>
              <a:rPr lang="ru-RU" sz="3600" b="1" dirty="0" smtClean="0">
                <a:effectLst/>
                <a:latin typeface="Propisi" panose="02000508030000020003" pitchFamily="2" charset="0"/>
              </a:rPr>
              <a:t>доступно и занимательно </a:t>
            </a:r>
            <a:r>
              <a:rPr lang="ru-RU" sz="3600" b="1" dirty="0" smtClean="0">
                <a:latin typeface="Propisi" panose="02000508030000020003" pitchFamily="2" charset="0"/>
              </a:rPr>
              <a:t>объяснить </a:t>
            </a:r>
            <a:r>
              <a:rPr lang="ru-RU" sz="3600" b="1" dirty="0" smtClean="0">
                <a:effectLst/>
                <a:latin typeface="Propisi" panose="02000508030000020003" pitchFamily="2" charset="0"/>
              </a:rPr>
              <a:t>детям </a:t>
            </a:r>
            <a:r>
              <a:rPr lang="ru-RU" sz="3600" b="1" dirty="0" smtClean="0">
                <a:effectLst/>
                <a:latin typeface="Propisi" panose="02000508030000020003" pitchFamily="2" charset="0"/>
              </a:rPr>
              <a:t>дошкольного </a:t>
            </a:r>
            <a:r>
              <a:rPr lang="ru-RU" sz="3600" b="1" dirty="0" smtClean="0">
                <a:effectLst/>
                <a:latin typeface="Propisi" panose="02000508030000020003" pitchFamily="2" charset="0"/>
              </a:rPr>
              <a:t>возраста основные финансовые </a:t>
            </a:r>
            <a:r>
              <a:rPr lang="ru-RU" sz="3600" b="1" dirty="0" smtClean="0">
                <a:effectLst/>
                <a:latin typeface="Propisi" panose="02000508030000020003" pitchFamily="2" charset="0"/>
              </a:rPr>
              <a:t>концепции</a:t>
            </a:r>
            <a:r>
              <a:rPr lang="ru-RU" sz="3600" b="1" dirty="0" smtClean="0">
                <a:effectLst/>
                <a:latin typeface="Times New Roman, serif"/>
              </a:rPr>
              <a:t>.</a:t>
            </a:r>
            <a:endParaRPr lang="ru-RU" sz="3600" b="1" dirty="0">
              <a:latin typeface="Propisi" panose="02000508030000020003" pitchFamily="2" charset="0"/>
            </a:endParaRPr>
          </a:p>
          <a:p>
            <a:pPr algn="ctr"/>
            <a:r>
              <a:rPr lang="ru-RU" sz="3600" b="1" dirty="0" smtClean="0">
                <a:latin typeface="Propisi" panose="02000508030000020003" pitchFamily="2" charset="0"/>
              </a:rPr>
              <a:t>Создание условий для формирования у дошкольников представлений </a:t>
            </a:r>
            <a:r>
              <a:rPr lang="ru-RU" sz="3600" b="1" dirty="0">
                <a:latin typeface="Propisi" panose="02000508030000020003" pitchFamily="2" charset="0"/>
              </a:rPr>
              <a:t>об экономических понятиях. </a:t>
            </a:r>
          </a:p>
          <a:p>
            <a:pPr marL="0" indent="0" algn="ctr">
              <a:buNone/>
            </a:pPr>
            <a:endParaRPr lang="ru-RU" sz="3600" b="1" dirty="0" smtClean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4415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76" y="2764221"/>
            <a:ext cx="4115212" cy="40937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110" y="112877"/>
            <a:ext cx="10589173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  <a:effectLst/>
                <a:latin typeface="Propisi" panose="02000508030000020003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Ведущая форма </a:t>
            </a:r>
            <a:r>
              <a:rPr lang="ru-RU" sz="8800" b="1" dirty="0" smtClean="0">
                <a:solidFill>
                  <a:srgbClr val="FF0000"/>
                </a:solidFill>
                <a:effectLst/>
                <a:latin typeface="Propisi" panose="02000508030000020003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обучения </a:t>
            </a:r>
            <a:endParaRPr lang="ru-RU" sz="8800" b="1" dirty="0">
              <a:solidFill>
                <a:srgbClr val="FF0000"/>
              </a:solidFill>
              <a:latin typeface="Propisi" panose="02000508030000020003" pitchFamily="2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1091" y="1727906"/>
            <a:ext cx="7361685" cy="492514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Propisi" panose="02000508030000020003" pitchFamily="2" charset="0"/>
              </a:rPr>
              <a:t>Учебная деятельность: занятия</a:t>
            </a:r>
            <a:r>
              <a:rPr lang="ru-RU" sz="3600" b="1" dirty="0" smtClean="0">
                <a:latin typeface="Propisi" panose="02000508030000020003" pitchFamily="2" charset="0"/>
              </a:rPr>
              <a:t> </a:t>
            </a:r>
            <a:r>
              <a:rPr lang="ru-RU" sz="3600" b="1" dirty="0">
                <a:latin typeface="Propisi" panose="02000508030000020003" pitchFamily="2" charset="0"/>
              </a:rPr>
              <a:t>с элементами </a:t>
            </a:r>
            <a:r>
              <a:rPr lang="ru-RU" sz="3600" b="1" dirty="0" smtClean="0">
                <a:latin typeface="Propisi" panose="02000508030000020003" pitchFamily="2" charset="0"/>
              </a:rPr>
              <a:t>игровой </a:t>
            </a:r>
            <a:r>
              <a:rPr lang="ru-RU" sz="3600" b="1" dirty="0">
                <a:latin typeface="Propisi" panose="02000508030000020003" pitchFamily="2" charset="0"/>
              </a:rPr>
              <a:t>и театрализованной деятельности; </a:t>
            </a:r>
            <a:endParaRPr lang="ru-RU" sz="3600" b="1" dirty="0" smtClean="0">
              <a:effectLst/>
              <a:latin typeface="Propisi" panose="02000508030000020003" pitchFamily="2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3600" b="1" dirty="0">
                <a:latin typeface="Propisi" panose="02000508030000020003" pitchFamily="2" charset="0"/>
              </a:rPr>
              <a:t>и</a:t>
            </a:r>
            <a:r>
              <a:rPr lang="ru-RU" sz="3600" b="1" dirty="0" smtClean="0">
                <a:effectLst/>
                <a:latin typeface="Propisi" panose="02000508030000020003" pitchFamily="2" charset="0"/>
              </a:rPr>
              <a:t>гры</a:t>
            </a:r>
            <a:r>
              <a:rPr lang="ru-RU" sz="3600" b="1" dirty="0" smtClean="0">
                <a:effectLst/>
                <a:latin typeface="Propisi" panose="02000508030000020003" pitchFamily="2" charset="0"/>
              </a:rPr>
              <a:t>;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3600" b="1" dirty="0" smtClean="0">
                <a:effectLst/>
                <a:latin typeface="Propisi" panose="02000508030000020003" pitchFamily="2" charset="0"/>
              </a:rPr>
              <a:t>обучающие видеоролики, которые мы создаем сами;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3600" b="1" dirty="0" smtClean="0">
                <a:effectLst/>
                <a:latin typeface="Propisi" panose="02000508030000020003" pitchFamily="2" charset="0"/>
              </a:rPr>
              <a:t>театральные мини-постановки, практические </a:t>
            </a:r>
            <a:r>
              <a:rPr lang="ru-RU" sz="3600" b="1" dirty="0" smtClean="0">
                <a:effectLst/>
                <a:latin typeface="Propisi" panose="02000508030000020003" pitchFamily="2" charset="0"/>
              </a:rPr>
              <a:t>работы</a:t>
            </a:r>
            <a:r>
              <a:rPr lang="ru-RU" sz="3600" b="1" dirty="0">
                <a:latin typeface="Propisi" panose="02000508030000020003" pitchFamily="2" charset="0"/>
              </a:rPr>
              <a:t>.</a:t>
            </a:r>
            <a:endParaRPr lang="ru-RU" sz="3600" b="1" dirty="0" smtClean="0">
              <a:latin typeface="Propisi" panose="02000508030000020003" pitchFamily="2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dirty="0" smtClean="0">
              <a:effectLst/>
              <a:latin typeface="Propisi" panose="02000508030000020003" pitchFamily="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878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0751" y="228490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8000" b="1" dirty="0">
                <a:solidFill>
                  <a:srgbClr val="FF0000"/>
                </a:solidFill>
                <a:latin typeface="Propisi" panose="02000508030000020003" pitchFamily="2" charset="0"/>
              </a:rPr>
              <a:t>История возникновения </a:t>
            </a:r>
            <a:r>
              <a:rPr lang="ru-RU" sz="8000" b="1" dirty="0" smtClean="0">
                <a:solidFill>
                  <a:srgbClr val="FF0000"/>
                </a:solidFill>
                <a:latin typeface="Propisi" panose="02000508030000020003" pitchFamily="2" charset="0"/>
              </a:rPr>
              <a:t>денег</a:t>
            </a:r>
            <a:endParaRPr lang="ru-RU" sz="8000" b="1" dirty="0">
              <a:solidFill>
                <a:srgbClr val="FF0000"/>
              </a:solidFill>
              <a:latin typeface="Propisi" panose="02000508030000020003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76" y="2764221"/>
            <a:ext cx="4115212" cy="4093779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11771" y="1857157"/>
            <a:ext cx="7275786" cy="248361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b="1" u="sng" dirty="0" smtClean="0">
                <a:solidFill>
                  <a:srgbClr val="000000"/>
                </a:solidFill>
                <a:latin typeface="Propisi" panose="02000508030000020003" pitchFamily="2" charset="0"/>
              </a:rPr>
              <a:t>Цель</a:t>
            </a:r>
            <a:r>
              <a:rPr lang="ru-RU" sz="3200" b="1" u="sng" dirty="0">
                <a:solidFill>
                  <a:srgbClr val="000000"/>
                </a:solidFill>
                <a:latin typeface="Propisi" panose="02000508030000020003" pitchFamily="2" charset="0"/>
              </a:rPr>
              <a:t>:</a:t>
            </a:r>
            <a:r>
              <a:rPr lang="ru-RU" sz="3200" b="1" dirty="0">
                <a:solidFill>
                  <a:srgbClr val="000000"/>
                </a:solidFill>
                <a:latin typeface="Propisi" panose="02000508030000020003" pitchFamily="2" charset="0"/>
              </a:rPr>
              <a:t> п</a:t>
            </a:r>
            <a:r>
              <a:rPr lang="ru-RU" sz="3200" b="1" dirty="0" smtClean="0">
                <a:solidFill>
                  <a:srgbClr val="000000"/>
                </a:solidFill>
                <a:latin typeface="Propisi" panose="02000508030000020003" pitchFamily="2" charset="0"/>
              </a:rPr>
              <a:t>ознакомить </a:t>
            </a:r>
            <a:r>
              <a:rPr lang="ru-RU" sz="3200" b="1" dirty="0">
                <a:solidFill>
                  <a:srgbClr val="000000"/>
                </a:solidFill>
                <a:latin typeface="Propisi" panose="02000508030000020003" pitchFamily="2" charset="0"/>
              </a:rPr>
              <a:t>детей с историей возникновения </a:t>
            </a:r>
            <a:r>
              <a:rPr lang="ru-RU" sz="3200" b="1" dirty="0" smtClean="0">
                <a:solidFill>
                  <a:srgbClr val="000000"/>
                </a:solidFill>
                <a:latin typeface="Propisi" panose="02000508030000020003" pitchFamily="2" charset="0"/>
              </a:rPr>
              <a:t>денег. С тем, что </a:t>
            </a:r>
            <a:r>
              <a:rPr lang="ru-RU" sz="3200" b="1" dirty="0">
                <a:solidFill>
                  <a:srgbClr val="000000"/>
                </a:solidFill>
                <a:latin typeface="Propisi" panose="02000508030000020003" pitchFamily="2" charset="0"/>
              </a:rPr>
              <a:t>служило деньгами для древних </a:t>
            </a:r>
            <a:r>
              <a:rPr lang="ru-RU" sz="3200" b="1" dirty="0" smtClean="0">
                <a:solidFill>
                  <a:srgbClr val="000000"/>
                </a:solidFill>
                <a:latin typeface="Propisi" panose="02000508030000020003" pitchFamily="2" charset="0"/>
              </a:rPr>
              <a:t>людей. Показать </a:t>
            </a:r>
            <a:r>
              <a:rPr lang="ru-RU" sz="3200" b="1" dirty="0">
                <a:solidFill>
                  <a:srgbClr val="000000"/>
                </a:solidFill>
                <a:latin typeface="Propisi" panose="02000508030000020003" pitchFamily="2" charset="0"/>
              </a:rPr>
              <a:t>путь преображения денежной единицы, от товара до современных </a:t>
            </a:r>
            <a:r>
              <a:rPr lang="ru-RU" sz="3200" b="1" dirty="0" smtClean="0">
                <a:solidFill>
                  <a:srgbClr val="000000"/>
                </a:solidFill>
                <a:latin typeface="Propisi" panose="02000508030000020003" pitchFamily="2" charset="0"/>
              </a:rPr>
              <a:t>денег.</a:t>
            </a:r>
            <a:endParaRPr lang="ru-RU" sz="3200" b="1" dirty="0">
              <a:latin typeface="Propisi" panose="02000508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911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8" t="27545" r="-4445" b="29659"/>
          <a:stretch/>
        </p:blipFill>
        <p:spPr>
          <a:xfrm>
            <a:off x="8334703" y="1293150"/>
            <a:ext cx="3857297" cy="3387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8199" r="-3537" b="23065"/>
          <a:stretch/>
        </p:blipFill>
        <p:spPr>
          <a:xfrm>
            <a:off x="2929804" y="3390379"/>
            <a:ext cx="5525156" cy="3467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533" y="4810668"/>
            <a:ext cx="2528723" cy="1893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32" y="4288384"/>
            <a:ext cx="2544534" cy="1914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759888" y="133897"/>
            <a:ext cx="10515600" cy="10853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smtClean="0">
                <a:solidFill>
                  <a:srgbClr val="FF0000"/>
                </a:solidFill>
                <a:latin typeface="Propisi" panose="02000508030000020003" pitchFamily="2" charset="0"/>
              </a:rPr>
              <a:t>История возникновения денег</a:t>
            </a:r>
            <a:endParaRPr lang="ru-RU" sz="8000" b="1" dirty="0">
              <a:solidFill>
                <a:srgbClr val="FF0000"/>
              </a:solidFill>
              <a:latin typeface="Propisi" panose="02000508030000020003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20" r="11506" b="20781"/>
          <a:stretch/>
        </p:blipFill>
        <p:spPr>
          <a:xfrm>
            <a:off x="759887" y="1269711"/>
            <a:ext cx="5187885" cy="2097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4587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76" y="2764221"/>
            <a:ext cx="4115212" cy="40937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179" y="270532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  <a:latin typeface="Propisi" panose="02000508030000020003" pitchFamily="2" charset="0"/>
                <a:ea typeface="Calibri"/>
                <a:cs typeface="Times New Roman"/>
              </a:rPr>
              <a:t>Секреты банковской карты</a:t>
            </a:r>
            <a:endParaRPr lang="ru-RU" sz="8800" dirty="0">
              <a:solidFill>
                <a:srgbClr val="FF0000"/>
              </a:solidFill>
              <a:latin typeface="Propisi" panose="02000508030000020003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993790"/>
            <a:ext cx="7370378" cy="281731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u="sng" dirty="0" smtClean="0">
                <a:solidFill>
                  <a:srgbClr val="000000"/>
                </a:solidFill>
                <a:latin typeface="Propisi" panose="02000508030000020003" pitchFamily="2" charset="0"/>
              </a:rPr>
              <a:t>Цель: </a:t>
            </a:r>
            <a:r>
              <a:rPr lang="ru-RU" sz="3200" b="1" dirty="0" smtClean="0">
                <a:solidFill>
                  <a:srgbClr val="000000"/>
                </a:solidFill>
                <a:latin typeface="Propisi" panose="02000508030000020003" pitchFamily="2" charset="0"/>
              </a:rPr>
              <a:t>формирование финансовой грамотности у дошкольников понятиями «банковская карта» </a:t>
            </a:r>
            <a:r>
              <a:rPr lang="ru-RU" sz="3200" b="1" dirty="0">
                <a:solidFill>
                  <a:srgbClr val="000000"/>
                </a:solidFill>
                <a:latin typeface="Propisi" panose="02000508030000020003" pitchFamily="2" charset="0"/>
              </a:rPr>
              <a:t>и </a:t>
            </a:r>
            <a:r>
              <a:rPr lang="ru-RU" sz="3200" b="1" dirty="0" smtClean="0">
                <a:solidFill>
                  <a:srgbClr val="000000"/>
                </a:solidFill>
                <a:latin typeface="Propisi" panose="02000508030000020003" pitchFamily="2" charset="0"/>
              </a:rPr>
              <a:t>«банковский продукт», </a:t>
            </a:r>
            <a:r>
              <a:rPr lang="ru-RU" sz="3200" b="1" dirty="0">
                <a:solidFill>
                  <a:srgbClr val="000000"/>
                </a:solidFill>
                <a:latin typeface="Propisi" panose="02000508030000020003" pitchFamily="2" charset="0"/>
              </a:rPr>
              <a:t>их значения для создания максимальных возможностей в своей жизни. Повышение уровня финансовой осведомленности о степени защиты банковской </a:t>
            </a:r>
            <a:r>
              <a:rPr lang="ru-RU" sz="3200" b="1" dirty="0" smtClean="0">
                <a:solidFill>
                  <a:srgbClr val="000000"/>
                </a:solidFill>
                <a:latin typeface="Propisi" panose="02000508030000020003" pitchFamily="2" charset="0"/>
              </a:rPr>
              <a:t>карты.</a:t>
            </a:r>
            <a:endParaRPr lang="ru-RU" sz="3200" b="1" dirty="0">
              <a:latin typeface="Propisi" panose="02000508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637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4" r="30370" b="44855"/>
          <a:stretch/>
        </p:blipFill>
        <p:spPr>
          <a:xfrm>
            <a:off x="1828800" y="1548152"/>
            <a:ext cx="3699641" cy="2204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" t="16477" b="13435"/>
          <a:stretch/>
        </p:blipFill>
        <p:spPr>
          <a:xfrm>
            <a:off x="198096" y="3668111"/>
            <a:ext cx="5714427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4" b="33731"/>
          <a:stretch/>
        </p:blipFill>
        <p:spPr>
          <a:xfrm>
            <a:off x="7465830" y="1544521"/>
            <a:ext cx="3654115" cy="23065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0" b="14370"/>
          <a:stretch/>
        </p:blipFill>
        <p:spPr>
          <a:xfrm>
            <a:off x="6007116" y="3752193"/>
            <a:ext cx="5724128" cy="2963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49316" y="155396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  <a:latin typeface="Propisi" panose="02000508030000020003" pitchFamily="2" charset="0"/>
                <a:ea typeface="Calibri"/>
                <a:cs typeface="Times New Roman"/>
              </a:rPr>
              <a:t>Секреты банковской карты</a:t>
            </a:r>
            <a:endParaRPr lang="ru-RU" sz="8800" dirty="0">
              <a:solidFill>
                <a:srgbClr val="FF0000"/>
              </a:solidFill>
              <a:latin typeface="Propisi" panose="02000508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283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111" y="291552"/>
            <a:ext cx="10870324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Propisi" panose="02000508030000020003" pitchFamily="2" charset="0"/>
              </a:rPr>
              <a:t>Семейный бюджет. Доходы и расходы. </a:t>
            </a:r>
            <a:endParaRPr lang="ru-RU" sz="6600" b="1" dirty="0">
              <a:solidFill>
                <a:srgbClr val="FF0000"/>
              </a:solidFill>
              <a:latin typeface="Propisi" panose="02000508030000020003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5951" y="1930728"/>
            <a:ext cx="7317828" cy="300650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indent="0" algn="ctr">
              <a:lnSpc>
                <a:spcPct val="115000"/>
              </a:lnSpc>
              <a:buNone/>
            </a:pPr>
            <a:r>
              <a:rPr lang="ru-RU" b="1" u="sng" dirty="0" smtClean="0">
                <a:solidFill>
                  <a:srgbClr val="000000"/>
                </a:solidFill>
                <a:latin typeface="Propisi" panose="02000508030000020003" pitchFamily="2" charset="0"/>
              </a:rPr>
              <a:t>Цель</a:t>
            </a:r>
            <a:r>
              <a:rPr lang="ru-RU" b="1" dirty="0">
                <a:solidFill>
                  <a:srgbClr val="000000"/>
                </a:solidFill>
                <a:latin typeface="Propisi" panose="02000508030000020003" pitchFamily="2" charset="0"/>
              </a:rPr>
              <a:t>: </a:t>
            </a:r>
            <a:r>
              <a:rPr lang="ru-RU" b="1" dirty="0" smtClean="0">
                <a:solidFill>
                  <a:srgbClr val="000000"/>
                </a:solidFill>
                <a:latin typeface="Propisi" panose="02000508030000020003" pitchFamily="2" charset="0"/>
                <a:ea typeface="Times New Roman"/>
              </a:rPr>
              <a:t>дать </a:t>
            </a:r>
            <a:r>
              <a:rPr lang="ru-RU" b="1" dirty="0">
                <a:solidFill>
                  <a:srgbClr val="000000"/>
                </a:solidFill>
                <a:latin typeface="Propisi" panose="02000508030000020003" pitchFamily="2" charset="0"/>
                <a:ea typeface="Times New Roman"/>
              </a:rPr>
              <a:t>представление с экономической точки зрения о происхождении  окружающих нас  предметов, </a:t>
            </a:r>
            <a:r>
              <a:rPr lang="ru-RU" b="1" dirty="0" smtClean="0">
                <a:solidFill>
                  <a:srgbClr val="000000"/>
                </a:solidFill>
                <a:latin typeface="Propisi" panose="02000508030000020003" pitchFamily="2" charset="0"/>
                <a:ea typeface="Times New Roman"/>
              </a:rPr>
              <a:t>товаров; дать </a:t>
            </a:r>
            <a:r>
              <a:rPr lang="ru-RU" b="1" dirty="0">
                <a:solidFill>
                  <a:srgbClr val="000000"/>
                </a:solidFill>
                <a:latin typeface="Propisi" panose="02000508030000020003" pitchFamily="2" charset="0"/>
                <a:ea typeface="Times New Roman"/>
              </a:rPr>
              <a:t>представление о сущности  расходов,  показать их многообразие; познакомить  детей с некоторыми  составляющими  семейного </a:t>
            </a:r>
            <a:r>
              <a:rPr lang="ru-RU" b="1" dirty="0" smtClean="0">
                <a:solidFill>
                  <a:srgbClr val="000000"/>
                </a:solidFill>
                <a:latin typeface="Propisi" panose="02000508030000020003" pitchFamily="2" charset="0"/>
                <a:ea typeface="Times New Roman"/>
              </a:rPr>
              <a:t>бюджета.</a:t>
            </a:r>
            <a:endParaRPr lang="ru-RU" b="1" dirty="0">
              <a:latin typeface="Propisi" panose="02000508030000020003" pitchFamily="2" charset="0"/>
              <a:ea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76" y="2764221"/>
            <a:ext cx="4115212" cy="409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817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158</Words>
  <Application>Microsoft Office PowerPoint</Application>
  <PresentationFormat>Произвольный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Играем в экономику  со школьниками  для дошкольников </vt:lpstr>
      <vt:lpstr>Финансовое просвещение и  экономическое воспитание –  сравнительно  новое направление  в педагогике. </vt:lpstr>
      <vt:lpstr>Цель проекта </vt:lpstr>
      <vt:lpstr>Ведущая форма обучения </vt:lpstr>
      <vt:lpstr>История возникновения денег</vt:lpstr>
      <vt:lpstr>Презентация PowerPoint</vt:lpstr>
      <vt:lpstr>Секреты банковской карты</vt:lpstr>
      <vt:lpstr>Секреты банковской карты</vt:lpstr>
      <vt:lpstr>Семейный бюджет. Доходы и расходы. </vt:lpstr>
      <vt:lpstr>Презентация PowerPoint</vt:lpstr>
      <vt:lpstr>По ступенькам финансовой грамотности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YYA</dc:creator>
  <cp:lastModifiedBy>user43</cp:lastModifiedBy>
  <cp:revision>12</cp:revision>
  <dcterms:created xsi:type="dcterms:W3CDTF">2023-03-31T01:47:12Z</dcterms:created>
  <dcterms:modified xsi:type="dcterms:W3CDTF">2023-04-01T05:35:43Z</dcterms:modified>
</cp:coreProperties>
</file>